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41" r:id="rId2"/>
    <p:sldId id="348" r:id="rId3"/>
    <p:sldId id="350" r:id="rId4"/>
    <p:sldId id="351" r:id="rId5"/>
    <p:sldId id="361" r:id="rId6"/>
    <p:sldId id="362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9D228"/>
    <a:srgbClr val="F89F56"/>
    <a:srgbClr val="6464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51" autoAdjust="0"/>
    <p:restoredTop sz="91395" autoAdjust="0"/>
  </p:normalViewPr>
  <p:slideViewPr>
    <p:cSldViewPr>
      <p:cViewPr varScale="1">
        <p:scale>
          <a:sx n="46" d="100"/>
          <a:sy n="46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20"/>
      <c:rotY val="30"/>
      <c:perspective val="20"/>
    </c:view3D>
    <c:sideWall>
      <c:spPr>
        <a:noFill/>
        <a:ln w="12700">
          <a:solidFill>
            <a:srgbClr val="808080"/>
          </a:solidFill>
          <a:prstDash val="solid"/>
        </a:ln>
      </c:spPr>
    </c:sideWall>
    <c:backWall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222734962601265"/>
          <c:y val="0.12535916591412857"/>
          <c:w val="0.46327809274280546"/>
          <c:h val="0.66286137964114655"/>
        </c:manualLayout>
      </c:layout>
      <c:bar3DChart>
        <c:barDir val="col"/>
        <c:grouping val="standard"/>
        <c:dLbls>
          <c:showVal val="1"/>
        </c:dLbls>
        <c:gapWidth val="250"/>
        <c:gapDepth val="255"/>
        <c:shape val="cone"/>
        <c:axId val="129394944"/>
        <c:axId val="129404928"/>
        <c:axId val="117844160"/>
      </c:bar3DChart>
      <c:dateAx>
        <c:axId val="129394944"/>
        <c:scaling>
          <c:orientation val="minMax"/>
        </c:scaling>
        <c:delete val="1"/>
        <c:axPos val="b"/>
        <c:majorGridlines/>
        <c:numFmt formatCode="General" sourceLinked="1"/>
        <c:majorTickMark val="cross"/>
        <c:tickLblPos val="nextTo"/>
        <c:crossAx val="129404928"/>
        <c:crosses val="autoZero"/>
        <c:lblOffset val="100"/>
        <c:baseTimeUnit val="days"/>
      </c:dateAx>
      <c:valAx>
        <c:axId val="129404928"/>
        <c:scaling>
          <c:orientation val="minMax"/>
          <c:max val="80"/>
        </c:scaling>
        <c:axPos val="l"/>
        <c:numFmt formatCode="General" sourceLinked="1"/>
        <c:majorTickMark val="cross"/>
        <c:tickLblPos val="nextTo"/>
        <c:spPr>
          <a:ln w="12700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+mj-lt"/>
                <a:ea typeface="Verdana"/>
                <a:cs typeface="Verdana"/>
              </a:defRPr>
            </a:pPr>
            <a:endParaRPr lang="ru-RU"/>
          </a:p>
        </c:txPr>
        <c:crossAx val="129394944"/>
        <c:crosses val="autoZero"/>
        <c:crossBetween val="between"/>
      </c:valAx>
      <c:serAx>
        <c:axId val="117844160"/>
        <c:scaling>
          <c:orientation val="minMax"/>
        </c:scaling>
        <c:axPos val="b"/>
        <c:majorGridlines/>
        <c:tickLblPos val="nextTo"/>
        <c:txPr>
          <a:bodyPr/>
          <a:lstStyle/>
          <a:p>
            <a:pPr>
              <a:defRPr sz="1400" b="1" i="0">
                <a:effectLst/>
                <a:latin typeface="+mj-lt"/>
              </a:defRPr>
            </a:pPr>
            <a:endParaRPr lang="ru-RU"/>
          </a:p>
        </c:txPr>
        <c:crossAx val="129404928"/>
        <c:crosses val="autoZero"/>
      </c:serAx>
      <c:spPr>
        <a:noFill/>
        <a:ln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0.01668</cdr:x>
      <cdr:y>0.04052</cdr:y>
    </cdr:from>
    <cdr:to>
      <cdr:x>0.97988</cdr:x>
      <cdr:y>0.65123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7734" y="235435"/>
          <a:ext cx="8531034" cy="35484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lnSpc>
              <a:spcPct val="90000"/>
            </a:lnSpc>
          </a:pPr>
          <a:r>
            <a:rPr lang="ru-RU" sz="3600" kern="1200" dirty="0" smtClean="0">
              <a:solidFill>
                <a:schemeClr val="tx1"/>
              </a:solidFill>
            </a:rPr>
            <a:t>О  СОСТОЯНИИ И ПЕРСПЕКТИВАХ</a:t>
          </a:r>
        </a:p>
        <a:p xmlns:a="http://schemas.openxmlformats.org/drawingml/2006/main">
          <a:pPr algn="ctr" rtl="0">
            <a:lnSpc>
              <a:spcPct val="90000"/>
            </a:lnSpc>
          </a:pPr>
          <a:r>
            <a:rPr lang="ru-RU" sz="3600" kern="1200" dirty="0" smtClean="0">
              <a:solidFill>
                <a:schemeClr val="tx1"/>
              </a:solidFill>
            </a:rPr>
            <a:t> РАЗВИТИЯ ПРОФИЛЬНОГО  </a:t>
          </a:r>
        </a:p>
        <a:p xmlns:a="http://schemas.openxmlformats.org/drawingml/2006/main">
          <a:pPr algn="ctr" rtl="0">
            <a:lnSpc>
              <a:spcPct val="90000"/>
            </a:lnSpc>
          </a:pPr>
          <a:r>
            <a:rPr lang="ru-RU" sz="3600" kern="1200" dirty="0" smtClean="0">
              <a:solidFill>
                <a:schemeClr val="tx1"/>
              </a:solidFill>
            </a:rPr>
            <a:t>ОБРАЗОВАНИЯ</a:t>
          </a:r>
        </a:p>
        <a:p xmlns:a="http://schemas.openxmlformats.org/drawingml/2006/main">
          <a:pPr algn="ctr" rtl="0">
            <a:lnSpc>
              <a:spcPct val="90000"/>
            </a:lnSpc>
          </a:pPr>
          <a:r>
            <a:rPr lang="ru-RU" sz="3600" kern="1200" dirty="0" smtClean="0">
              <a:solidFill>
                <a:schemeClr val="tx1"/>
              </a:solidFill>
            </a:rPr>
            <a:t>НА ТЕРРИТОРИИ  МУНИЦИПАЛЬНОГО </a:t>
          </a:r>
        </a:p>
        <a:p xmlns:a="http://schemas.openxmlformats.org/drawingml/2006/main">
          <a:pPr algn="ctr" rtl="0">
            <a:lnSpc>
              <a:spcPct val="90000"/>
            </a:lnSpc>
          </a:pPr>
          <a:r>
            <a:rPr lang="ru-RU" sz="3600" kern="1200" dirty="0" smtClean="0">
              <a:solidFill>
                <a:schemeClr val="tx1"/>
              </a:solidFill>
            </a:rPr>
            <a:t>ОБРАЗОВАНИЯ СУРГУТСКИЙ РАЙОН</a:t>
          </a:r>
          <a:endParaRPr lang="ru-RU" sz="3600" kern="12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F251E-C5A5-4241-A71C-AB2D378CA80F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58C7E-157A-4604-B68D-19B4B9F3B1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19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58C7E-157A-4604-B68D-19B4B9F3B12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39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410743"/>
      </p:ext>
    </p:extLst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589769"/>
      </p:ext>
    </p:extLst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2961175"/>
      </p:ext>
    </p:extLst>
  </p:cSld>
  <p:clrMapOvr>
    <a:masterClrMapping/>
  </p:clrMapOvr>
  <p:transition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107473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67475"/>
            <a:ext cx="2895600" cy="301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Департамент образования администрации Сургутского района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4674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78C39291-B83F-4499-B988-8782F4AB2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155061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2898242"/>
      </p:ext>
    </p:extLst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144880"/>
      </p:ext>
    </p:extLst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33885"/>
      </p:ext>
    </p:extLst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223404"/>
      </p:ext>
    </p:extLst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511817"/>
      </p:ext>
    </p:extLst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868048"/>
      </p:ext>
    </p:extLst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946142"/>
      </p:ext>
    </p:extLst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467672"/>
      </p:ext>
    </p:extLst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4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092D-7AE0-49F9-9D4E-D3B3925EEB02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BAEDA-A4D6-4FD6-9CA3-BE5CFAC7C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535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Grp="1" noChangeArrowheads="1"/>
          </p:cNvSpPr>
          <p:nvPr>
            <p:ph type="title"/>
          </p:nvPr>
        </p:nvSpPr>
        <p:spPr>
          <a:xfrm>
            <a:off x="1475656" y="238336"/>
            <a:ext cx="6624736" cy="45436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+mn-lt"/>
                <a:ea typeface="+mn-ea"/>
                <a:cs typeface="+mn-cs"/>
              </a:rPr>
              <a:t>Круглый стол</a:t>
            </a:r>
            <a:endParaRPr lang="en-US" sz="2000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99111032"/>
              </p:ext>
            </p:extLst>
          </p:nvPr>
        </p:nvGraphicFramePr>
        <p:xfrm>
          <a:off x="287016" y="1047663"/>
          <a:ext cx="8499826" cy="4167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5940152" y="0"/>
            <a:ext cx="3219028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1600" b="1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95930278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7"/>
            <a:ext cx="8110566" cy="714381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Кадровое обеспечение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28625" y="1143000"/>
          <a:ext cx="8258176" cy="385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53"/>
                <a:gridCol w="1343035"/>
                <a:gridCol w="2064544"/>
                <a:gridCol w="2064544"/>
              </a:tblGrid>
              <a:tr h="11740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  КВ. КАТЕГИРИЯ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ВЫСШАЯ  КВ. КАТЕГОРИЯ</a:t>
                      </a:r>
                      <a:endParaRPr lang="ru-RU" dirty="0"/>
                    </a:p>
                  </a:txBody>
                  <a:tcPr/>
                </a:tc>
              </a:tr>
              <a:tr h="173314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Педагогические работники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1277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374 (29%)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369 (29%)</a:t>
                      </a:r>
                      <a:endParaRPr lang="ru-RU" sz="2800" dirty="0"/>
                    </a:p>
                  </a:txBody>
                  <a:tcPr/>
                </a:tc>
              </a:tr>
              <a:tr h="9504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Из них учителя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312 (31%)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344 (34 %)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7"/>
            <a:ext cx="7253310" cy="714381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Материально-техническое оснащение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1600200"/>
            <a:ext cx="8686800" cy="47244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В 2019 году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- приобретены 2 инженерных класса (МБОУ «</a:t>
            </a:r>
            <a:r>
              <a:rPr lang="ru-RU" dirty="0" err="1" smtClean="0"/>
              <a:t>Лянторская</a:t>
            </a:r>
            <a:r>
              <a:rPr lang="ru-RU" dirty="0" smtClean="0"/>
              <a:t> СОШ № 3», МБОУ «</a:t>
            </a:r>
            <a:r>
              <a:rPr lang="ru-RU" dirty="0" err="1" smtClean="0"/>
              <a:t>Лянторская</a:t>
            </a:r>
            <a:r>
              <a:rPr lang="ru-RU" dirty="0" smtClean="0"/>
              <a:t> СОШ № 4») на общую сумму 10 </a:t>
            </a:r>
            <a:r>
              <a:rPr lang="ru-RU" dirty="0" err="1" smtClean="0"/>
              <a:t>млн</a:t>
            </a:r>
            <a:r>
              <a:rPr lang="ru-RU" dirty="0" smtClean="0"/>
              <a:t> 453 тысячи 525 рублей;</a:t>
            </a:r>
          </a:p>
          <a:p>
            <a:pPr>
              <a:buNone/>
            </a:pPr>
            <a:r>
              <a:rPr lang="ru-RU" dirty="0" smtClean="0"/>
              <a:t>- планируется приобретение по направлению робототехника на сумму 1 </a:t>
            </a:r>
            <a:r>
              <a:rPr lang="ru-RU" dirty="0" err="1" smtClean="0"/>
              <a:t>млн</a:t>
            </a:r>
            <a:r>
              <a:rPr lang="ru-RU" dirty="0" smtClean="0"/>
              <a:t> 189 тыс. 284 руб.; виртуальная реальность – на сумму 6 </a:t>
            </a:r>
            <a:r>
              <a:rPr lang="ru-RU" dirty="0" err="1" smtClean="0"/>
              <a:t>млн</a:t>
            </a:r>
            <a:r>
              <a:rPr lang="ru-RU" dirty="0" smtClean="0"/>
              <a:t> 552 тыс. руб.</a:t>
            </a:r>
          </a:p>
          <a:p>
            <a:pPr>
              <a:buNone/>
            </a:pPr>
            <a:r>
              <a:rPr lang="ru-RU" dirty="0" smtClean="0"/>
              <a:t>В планах:</a:t>
            </a:r>
          </a:p>
          <a:p>
            <a:r>
              <a:rPr lang="ru-RU" b="1" dirty="0" smtClean="0"/>
              <a:t>на 2020 год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-  приобретение 3</a:t>
            </a:r>
            <a:r>
              <a:rPr lang="en-US" dirty="0" smtClean="0"/>
              <a:t>D</a:t>
            </a:r>
            <a:r>
              <a:rPr lang="ru-RU" dirty="0" smtClean="0"/>
              <a:t> принтеров на сумму 5 300 тыс. (МБОУ «</a:t>
            </a:r>
            <a:r>
              <a:rPr lang="ru-RU" dirty="0" err="1" smtClean="0"/>
              <a:t>Нижнесортымская</a:t>
            </a:r>
            <a:r>
              <a:rPr lang="ru-RU" dirty="0" smtClean="0"/>
              <a:t> СОШ», МБОУ «</a:t>
            </a:r>
            <a:r>
              <a:rPr lang="ru-RU" dirty="0" err="1" smtClean="0"/>
              <a:t>Лянторская</a:t>
            </a:r>
            <a:r>
              <a:rPr lang="ru-RU" dirty="0" smtClean="0"/>
              <a:t> СОШ № 3»);</a:t>
            </a:r>
          </a:p>
          <a:p>
            <a:r>
              <a:rPr lang="ru-RU" b="1" dirty="0" smtClean="0"/>
              <a:t>на 2021 год: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</a:t>
            </a:r>
            <a:r>
              <a:rPr lang="ru-RU" dirty="0" smtClean="0"/>
              <a:t>приобретение инженерного класса «МБОУ «</a:t>
            </a:r>
            <a:r>
              <a:rPr lang="ru-RU" dirty="0" err="1" smtClean="0"/>
              <a:t>Лянторская</a:t>
            </a:r>
            <a:r>
              <a:rPr lang="ru-RU" dirty="0" smtClean="0"/>
              <a:t> СОШ № 6» на сумму 2 </a:t>
            </a:r>
            <a:r>
              <a:rPr lang="ru-RU" dirty="0" err="1" smtClean="0"/>
              <a:t>млн</a:t>
            </a:r>
            <a:r>
              <a:rPr lang="ru-RU" dirty="0" smtClean="0"/>
              <a:t> 357 тыс. руб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Функционирует </a:t>
            </a:r>
            <a:r>
              <a:rPr lang="ru-RU" dirty="0" smtClean="0"/>
              <a:t>602 цифровые </a:t>
            </a:r>
            <a:r>
              <a:rPr lang="ru-RU" dirty="0" smtClean="0"/>
              <a:t>лаборатории.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7"/>
            <a:ext cx="7253310" cy="714381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Риски, возникающие при </a:t>
            </a:r>
            <a:r>
              <a:rPr lang="ru-RU" sz="3200" dirty="0" smtClean="0"/>
              <a:t>внедрении программ профильного обучения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1214422"/>
            <a:ext cx="8429684" cy="511017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ошибочный выбор профильных предметов со стороны учащихся; </a:t>
            </a:r>
          </a:p>
          <a:p>
            <a:r>
              <a:rPr lang="ru-RU" dirty="0" smtClean="0"/>
              <a:t>несоответствие </a:t>
            </a:r>
            <a:r>
              <a:rPr lang="ru-RU" dirty="0" smtClean="0"/>
              <a:t>спроса родителей с интересами учащихся; </a:t>
            </a:r>
          </a:p>
          <a:p>
            <a:r>
              <a:rPr lang="ru-RU" dirty="0" smtClean="0"/>
              <a:t>организация </a:t>
            </a:r>
            <a:r>
              <a:rPr lang="ru-RU" dirty="0" smtClean="0"/>
              <a:t>профильного обучения с представлением выбора, в том числе на основе ИУП в малокомплектной сельской школе, только отчасти соответствует индивидуальным склонностям и потребностям, жизненным планам старшеклассников; </a:t>
            </a:r>
          </a:p>
          <a:p>
            <a:r>
              <a:rPr lang="ru-RU" dirty="0" smtClean="0"/>
              <a:t>недостаточная </a:t>
            </a:r>
            <a:r>
              <a:rPr lang="ru-RU" dirty="0" smtClean="0"/>
              <a:t>подготовленность педагогических кадров для преподавания предметов на углублённом уровне в малокомплектных школах, сельских школах с численностью обучающихся до 450 человек.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7"/>
            <a:ext cx="7253310" cy="714381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Способы коррекции негативных последствий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10000"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1214422"/>
            <a:ext cx="8429684" cy="511017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создание системы работы по профессиональному самоопределению учащихся с 1-го по 11-й класс (реализация комплексно-целевой программы «Труд. Профессия. Выбор») </a:t>
            </a:r>
          </a:p>
          <a:p>
            <a:r>
              <a:rPr lang="ru-RU" dirty="0" smtClean="0"/>
              <a:t>создание </a:t>
            </a:r>
            <a:r>
              <a:rPr lang="ru-RU" dirty="0" smtClean="0"/>
              <a:t>системы взаимодействия с родителями; </a:t>
            </a:r>
          </a:p>
          <a:p>
            <a:r>
              <a:rPr lang="ru-RU" dirty="0" smtClean="0"/>
              <a:t> </a:t>
            </a:r>
            <a:r>
              <a:rPr lang="ru-RU" dirty="0" smtClean="0"/>
              <a:t>целенаправленная курсовая подготовка педагогических </a:t>
            </a:r>
            <a:r>
              <a:rPr lang="ru-RU" dirty="0" smtClean="0"/>
              <a:t>кадров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создание условий для удовлетворения индивидуальных склонностей и потребностей обучающихся через внеурочную деятельность и систему дополнительного </a:t>
            </a:r>
            <a:r>
              <a:rPr lang="ru-RU" dirty="0" smtClean="0"/>
              <a:t>образования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3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7"/>
            <a:ext cx="7253310" cy="714381"/>
          </a:xfrm>
        </p:spPr>
        <p:txBody>
          <a:bodyPr>
            <a:noAutofit/>
          </a:bodyPr>
          <a:lstStyle/>
          <a:p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1214422"/>
            <a:ext cx="8429684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400" dirty="0" smtClean="0"/>
              <a:t>«</a:t>
            </a:r>
            <a:r>
              <a:rPr lang="ru-RU" sz="3400" dirty="0" smtClean="0"/>
              <a:t>Ребенок делает себя сам, а мы – его </a:t>
            </a:r>
            <a:r>
              <a:rPr lang="ru-RU" sz="3400" dirty="0" smtClean="0"/>
              <a:t>помощники, в </a:t>
            </a:r>
            <a:r>
              <a:rPr lang="ru-RU" sz="3400" dirty="0" smtClean="0"/>
              <a:t>зависимости от нашего профиля. 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 </a:t>
            </a:r>
            <a:r>
              <a:rPr lang="ru-RU" sz="3400" dirty="0" smtClean="0"/>
              <a:t>   Психологические </a:t>
            </a:r>
            <a:r>
              <a:rPr lang="ru-RU" sz="3400" dirty="0" smtClean="0"/>
              <a:t>механизмы развития действуют через предмет деятельности. Самым мощным средством развития, а, следовательно, и воспитания, является учебная деятельность»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7"/>
            <a:ext cx="7253310" cy="714381"/>
          </a:xfrm>
        </p:spPr>
        <p:txBody>
          <a:bodyPr>
            <a:noAutofit/>
          </a:bodyPr>
          <a:lstStyle/>
          <a:p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14316" y="1142984"/>
            <a:ext cx="8429684" cy="4929222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dirty="0" smtClean="0"/>
              <a:t>   </a:t>
            </a:r>
          </a:p>
          <a:p>
            <a:pPr algn="ctr">
              <a:buNone/>
              <a:defRPr/>
            </a:pPr>
            <a:r>
              <a:rPr kumimoji="1"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Благодарю </a:t>
            </a:r>
            <a:r>
              <a:rPr kumimoji="1"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за внимание!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«Наша школа должна быть открыта </a:t>
            </a:r>
            <a:br>
              <a:rPr lang="ru-RU" i="1" dirty="0" smtClean="0"/>
            </a:br>
            <a:r>
              <a:rPr lang="ru-RU" i="1" dirty="0" smtClean="0"/>
              <a:t>для всего нового, должна идти в ногу со временем</a:t>
            </a:r>
            <a:br>
              <a:rPr lang="ru-RU" i="1" dirty="0" smtClean="0"/>
            </a:br>
            <a:r>
              <a:rPr lang="ru-RU" i="1" dirty="0" smtClean="0"/>
              <a:t> и при этом сохранять свое уникальное лицо,</a:t>
            </a:r>
            <a:br>
              <a:rPr lang="ru-RU" i="1" dirty="0" smtClean="0"/>
            </a:br>
            <a:r>
              <a:rPr lang="ru-RU" i="1" dirty="0" smtClean="0"/>
              <a:t> свои корни, те ценности, которые веками закладывались </a:t>
            </a:r>
            <a:br>
              <a:rPr lang="ru-RU" i="1" dirty="0" smtClean="0"/>
            </a:br>
            <a:r>
              <a:rPr lang="ru-RU" i="1" dirty="0" smtClean="0"/>
              <a:t>в обществе, должна не только учить, </a:t>
            </a:r>
            <a:br>
              <a:rPr lang="ru-RU" i="1" dirty="0" smtClean="0"/>
            </a:br>
            <a:r>
              <a:rPr lang="ru-RU" i="1" dirty="0" smtClean="0"/>
              <a:t>но и воспитывать человека и гражданина</a:t>
            </a:r>
            <a:r>
              <a:rPr lang="ru-RU" i="1" dirty="0" smtClean="0"/>
              <a:t>».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                           В.В</a:t>
            </a:r>
            <a:r>
              <a:rPr lang="ru-RU" i="1" dirty="0" smtClean="0"/>
              <a:t>. Путин</a:t>
            </a:r>
            <a:endParaRPr lang="ru-RU" dirty="0"/>
          </a:p>
        </p:txBody>
      </p:sp>
      <p:pic>
        <p:nvPicPr>
          <p:cNvPr id="5" name="Picture 5" descr="Карта Сургутского района 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4429124" y="928670"/>
            <a:ext cx="4286280" cy="539593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615931"/>
          </a:xfrm>
        </p:spPr>
        <p:txBody>
          <a:bodyPr>
            <a:normAutofit/>
          </a:bodyPr>
          <a:lstStyle/>
          <a:p>
            <a:r>
              <a:rPr lang="ru-RU" sz="2800" smtClean="0"/>
              <a:t>Численность обучающихся в ОО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pPr fontAlgn="ctr"/>
            <a:endParaRPr lang="ru-RU" smtClean="0"/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571472" y="714356"/>
          <a:ext cx="7858180" cy="5820231"/>
        </p:xfrm>
        <a:graphic>
          <a:graphicData uri="http://schemas.openxmlformats.org/drawingml/2006/table">
            <a:tbl>
              <a:tblPr/>
              <a:tblGrid>
                <a:gridCol w="6518718"/>
                <a:gridCol w="1339462"/>
              </a:tblGrid>
              <a:tr h="2857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МАОУ 'Белоярская СОШ № 1'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1754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'Белоярская СОШ № 3'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836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Барсовская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1'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798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1'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950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42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2 с углублённым изучением отдельных предметов'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1002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5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1329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Русскинская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314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Угутская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441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Ульт-Ягунская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289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Ляминская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1695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 филиал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Сытоминская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средняя школа'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 филиал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Сайгатинская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186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5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 Солнечная СОШ № 1' филиал  «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Локосовская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средняя школа - детский сад имени З.Т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Скутина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».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Нижнесортымская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1943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Высокомысовская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3'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979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4'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941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5'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992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6'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939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МАОУ '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7'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1395</a:t>
                      </a:r>
                    </a:p>
                  </a:txBody>
                  <a:tcPr marL="8500" marR="8500" marT="85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615931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Численность </a:t>
            </a:r>
            <a:r>
              <a:rPr lang="ru-RU" sz="2800" i="1" dirty="0" smtClean="0"/>
              <a:t>обучающихся </a:t>
            </a:r>
            <a:r>
              <a:rPr lang="ru-RU" sz="2800" i="1" dirty="0" smtClean="0"/>
              <a:t>по ИУП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571500" y="785813"/>
          <a:ext cx="8115300" cy="5193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186"/>
                <a:gridCol w="928694"/>
                <a:gridCol w="1143008"/>
                <a:gridCol w="1285884"/>
                <a:gridCol w="971528"/>
              </a:tblGrid>
              <a:tr h="4136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10-11.</a:t>
                      </a:r>
                    </a:p>
                  </a:txBody>
                  <a:tcPr marL="9525" marR="9525" marT="9525" marB="0" anchor="b"/>
                </a:tc>
              </a:tr>
              <a:tr h="4136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Барсовская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1'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305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Угутская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4136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Ульт-Ягунская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23407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'Ляминская СОШ'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75851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 филиал 'Сытоминская средняя школа'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57154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 филиал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Сайгатинская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129569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 Солнечная СОШ № 1' филиал  «Локосовская средняя школа - детский сад имени З.Т Скутина».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</a:tr>
              <a:tr h="736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Высокомысовская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98425"/>
            <a:ext cx="7786710" cy="973121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Численность </a:t>
            </a:r>
            <a:r>
              <a:rPr lang="ru-RU" sz="2800" i="1" dirty="0" smtClean="0"/>
              <a:t>обучающихся </a:t>
            </a:r>
            <a:r>
              <a:rPr lang="ru-RU" sz="2800" i="1" dirty="0" smtClean="0"/>
              <a:t>в классах </a:t>
            </a:r>
            <a:r>
              <a:rPr lang="ru-RU" sz="2800" dirty="0" smtClean="0"/>
              <a:t>универсального </a:t>
            </a:r>
            <a:r>
              <a:rPr lang="ru-RU" sz="2800" dirty="0" smtClean="0"/>
              <a:t>профиля с двумя профильными группами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28595" y="1285860"/>
          <a:ext cx="8258205" cy="4685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7"/>
                <a:gridCol w="1428760"/>
                <a:gridCol w="1571636"/>
                <a:gridCol w="1320151"/>
                <a:gridCol w="1651641"/>
              </a:tblGrid>
              <a:tr h="717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10-11.</a:t>
                      </a:r>
                    </a:p>
                  </a:txBody>
                  <a:tcPr marL="9525" marR="9525" marT="9525" marB="0" anchor="b"/>
                </a:tc>
              </a:tr>
              <a:tr h="63962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'Белоярская СОШ № 3'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</a:tr>
              <a:tr h="886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'Нижнесортымская СОШ'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9525" marR="9525" marT="9525" marB="0" anchor="b"/>
                </a:tc>
              </a:tr>
              <a:tr h="756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'Лянторская СОШ № 3'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</a:tr>
              <a:tr h="798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'Лянторская СОШ № 5'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  <a:tr h="886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МБОУ 'Лянторская СОШ № 6'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advClick="0" advTm="3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"/>
            <a:ext cx="7786742" cy="714356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Численность </a:t>
            </a:r>
            <a:r>
              <a:rPr lang="ru-RU" sz="2800" i="1" dirty="0" smtClean="0"/>
              <a:t>обучающихся </a:t>
            </a:r>
            <a:r>
              <a:rPr lang="ru-RU" sz="2800" i="1" dirty="0" smtClean="0"/>
              <a:t>общеобразовательных организаций с </a:t>
            </a:r>
            <a:r>
              <a:rPr lang="ru-RU" sz="2800" dirty="0" smtClean="0"/>
              <a:t>профильными классами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285720" y="1335357"/>
          <a:ext cx="8572560" cy="4451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1214446"/>
                <a:gridCol w="1214446"/>
                <a:gridCol w="1357322"/>
                <a:gridCol w="1214446"/>
              </a:tblGrid>
              <a:tr h="31268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 класс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10-11.</a:t>
                      </a:r>
                    </a:p>
                  </a:txBody>
                  <a:tcPr marL="9525" marR="9525" marT="9525" marB="0" anchor="b"/>
                </a:tc>
              </a:tr>
              <a:tr h="49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МАОУ 'Белоярская СОШ № 1'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9525" marR="9525" marT="9525" marB="0" anchor="b"/>
                </a:tc>
              </a:tr>
              <a:tr h="54668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1'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  <a:tr h="92266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2 с углублённым изучением отдельных предметов'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9525" marR="9525" marT="9525" marB="0" anchor="b"/>
                </a:tc>
              </a:tr>
              <a:tr h="48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'Федоровская СОШ № 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</a:tr>
              <a:tr h="55975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'Солнечная СОШ № 1'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</a:tr>
              <a:tr h="489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МБОУ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4'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</a:tr>
              <a:tr h="638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МАОУ '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Лянторская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СОШ № 7'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advClick="0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98425"/>
            <a:ext cx="6858000" cy="615931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Примерный перечень элективных курсов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285720" y="587098"/>
          <a:ext cx="8429684" cy="6728600"/>
        </p:xfrm>
        <a:graphic>
          <a:graphicData uri="http://schemas.openxmlformats.org/drawingml/2006/table">
            <a:tbl>
              <a:tblPr/>
              <a:tblGrid>
                <a:gridCol w="2857520"/>
                <a:gridCol w="4214842"/>
                <a:gridCol w="1357322"/>
              </a:tblGrid>
              <a:tr h="484448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Профиль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Название элективного курса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К-во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часов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неделю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Социально-экономический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Решение задач с параметрами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Курс практической грамотности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Универсальный        (социально-экономическое направление)                                    1 группа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Основы правовых знаний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Основы бизнеса и предпринимательства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Россия в системе международных отношений</a:t>
                      </a:r>
                    </a:p>
                  </a:txBody>
                  <a:tcPr marL="7246" marR="7246" marT="7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Решение задач с параметрами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02">
                <a:tc rowSpan="7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Универсальный(химико-биологическое направление)                                      2 группа  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Углубленное изучение отдельных тем общей химии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Биохимия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Многообразие организмов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Решение задач по генетике 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Гомеостаз в живой природе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Экология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Курс практической грамотности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02">
                <a:tc rowSpan="6"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Универсальный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Методы решения разноуровневых задач по физике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Решение задач с параметрами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Основы правовых знаний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Сочинения разных жанров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Основы финансовой грамотности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Экология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246" marR="7246" marT="724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7"/>
            <a:ext cx="7324748" cy="714381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Численность обучающихся,  занимающихся </a:t>
            </a:r>
            <a:r>
              <a:rPr lang="ru-RU" sz="2800" b="1" i="1" dirty="0" smtClean="0"/>
              <a:t>в профильных классах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1142984"/>
            <a:ext cx="8258204" cy="478634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социально-гуманитарный – 139 </a:t>
            </a:r>
            <a:r>
              <a:rPr lang="ru-RU" dirty="0" smtClean="0"/>
              <a:t>обучающихся;</a:t>
            </a:r>
          </a:p>
          <a:p>
            <a:r>
              <a:rPr lang="ru-RU" dirty="0" smtClean="0"/>
              <a:t>социально-экономический </a:t>
            </a:r>
            <a:r>
              <a:rPr lang="ru-RU" dirty="0" smtClean="0"/>
              <a:t>– 114 обучающихся;</a:t>
            </a:r>
          </a:p>
          <a:p>
            <a:r>
              <a:rPr lang="ru-RU" dirty="0" smtClean="0"/>
              <a:t>физико-математический </a:t>
            </a:r>
            <a:r>
              <a:rPr lang="ru-RU" dirty="0" smtClean="0"/>
              <a:t>– 123 обучающихся;</a:t>
            </a:r>
          </a:p>
          <a:p>
            <a:r>
              <a:rPr lang="ru-RU" dirty="0" smtClean="0"/>
              <a:t>информационно-технологический </a:t>
            </a:r>
            <a:r>
              <a:rPr lang="ru-RU" dirty="0" smtClean="0"/>
              <a:t>– 48 обучающихся;</a:t>
            </a:r>
          </a:p>
          <a:p>
            <a:r>
              <a:rPr lang="ru-RU" dirty="0" smtClean="0"/>
              <a:t>оборонно-спортивный </a:t>
            </a:r>
            <a:r>
              <a:rPr lang="ru-RU" dirty="0" smtClean="0"/>
              <a:t>– 45 обучающихся;</a:t>
            </a:r>
          </a:p>
          <a:p>
            <a:r>
              <a:rPr lang="ru-RU" dirty="0" smtClean="0"/>
              <a:t>физико-химический </a:t>
            </a:r>
            <a:r>
              <a:rPr lang="ru-RU" dirty="0" smtClean="0"/>
              <a:t>– 25 </a:t>
            </a:r>
            <a:r>
              <a:rPr lang="ru-RU" dirty="0" smtClean="0"/>
              <a:t>обучающихся;</a:t>
            </a:r>
          </a:p>
          <a:p>
            <a:r>
              <a:rPr lang="ru-RU" dirty="0" smtClean="0"/>
              <a:t>химико-биологический </a:t>
            </a:r>
            <a:r>
              <a:rPr lang="ru-RU" dirty="0" smtClean="0"/>
              <a:t>– 119 обучающихся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7"/>
            <a:ext cx="8110566" cy="714381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Направления психологического сопровождения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596" y="1142984"/>
            <a:ext cx="8258204" cy="4786346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Психодиагностическое </a:t>
            </a:r>
            <a:r>
              <a:rPr lang="ru-RU" b="1" dirty="0" smtClean="0"/>
              <a:t>направление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b="1" dirty="0" smtClean="0"/>
              <a:t>Коррекционно-профилактическое </a:t>
            </a:r>
            <a:r>
              <a:rPr lang="ru-RU" b="1" dirty="0" smtClean="0"/>
              <a:t>направление</a:t>
            </a:r>
          </a:p>
          <a:p>
            <a:endParaRPr lang="ru-RU" dirty="0" smtClean="0"/>
          </a:p>
          <a:p>
            <a:r>
              <a:rPr lang="ru-RU" b="1" dirty="0" smtClean="0"/>
              <a:t>Информационно-просветительское </a:t>
            </a:r>
            <a:r>
              <a:rPr lang="ru-RU" b="1" dirty="0" smtClean="0"/>
              <a:t>направление</a:t>
            </a:r>
            <a:endParaRPr lang="ru-RU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07781" cy="107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3813</TotalTime>
  <Words>924</Words>
  <Application>Microsoft Office PowerPoint</Application>
  <PresentationFormat>Экран (4:3)</PresentationFormat>
  <Paragraphs>787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Круглый стол</vt:lpstr>
      <vt:lpstr>Слайд 2</vt:lpstr>
      <vt:lpstr>Численность обучающихся в ОО</vt:lpstr>
      <vt:lpstr>Численность обучающихся по ИУП</vt:lpstr>
      <vt:lpstr> Численность обучающихся в классах универсального профиля с двумя профильными группами</vt:lpstr>
      <vt:lpstr> Численность обучающихся общеобразовательных организаций с профильными классами</vt:lpstr>
      <vt:lpstr>Примерный перечень элективных курсов</vt:lpstr>
      <vt:lpstr>Численность обучающихся,  занимающихся в профильных классах</vt:lpstr>
      <vt:lpstr>Направления психологического сопровождения</vt:lpstr>
      <vt:lpstr>Кадровое обеспечение</vt:lpstr>
      <vt:lpstr>Материально-техническое оснащение</vt:lpstr>
      <vt:lpstr>Риски, возникающие при внедрении программ профильного обучения</vt:lpstr>
      <vt:lpstr>Способы коррекции негативных последствий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Сургутского района   Трубецкой Андрей Александрович</dc:title>
  <dc:creator>Olesya</dc:creator>
  <cp:lastModifiedBy>Your User Name</cp:lastModifiedBy>
  <cp:revision>284</cp:revision>
  <cp:lastPrinted>2019-09-24T10:43:46Z</cp:lastPrinted>
  <dcterms:created xsi:type="dcterms:W3CDTF">2018-01-16T10:34:09Z</dcterms:created>
  <dcterms:modified xsi:type="dcterms:W3CDTF">2019-11-27T01:51:54Z</dcterms:modified>
</cp:coreProperties>
</file>